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4" r:id="rId1"/>
  </p:sldMasterIdLst>
  <p:notesMasterIdLst>
    <p:notesMasterId r:id="rId29"/>
  </p:notesMasterIdLst>
  <p:handoutMasterIdLst>
    <p:handoutMasterId r:id="rId30"/>
  </p:handoutMasterIdLst>
  <p:sldIdLst>
    <p:sldId id="256" r:id="rId2"/>
    <p:sldId id="257" r:id="rId3"/>
    <p:sldId id="259" r:id="rId4"/>
    <p:sldId id="262" r:id="rId5"/>
    <p:sldId id="283" r:id="rId6"/>
    <p:sldId id="258" r:id="rId7"/>
    <p:sldId id="260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80" r:id="rId16"/>
    <p:sldId id="271" r:id="rId17"/>
    <p:sldId id="272" r:id="rId18"/>
    <p:sldId id="273" r:id="rId19"/>
    <p:sldId id="275" r:id="rId20"/>
    <p:sldId id="276" r:id="rId21"/>
    <p:sldId id="277" r:id="rId22"/>
    <p:sldId id="278" r:id="rId23"/>
    <p:sldId id="279" r:id="rId24"/>
    <p:sldId id="281" r:id="rId25"/>
    <p:sldId id="282" r:id="rId26"/>
    <p:sldId id="284" r:id="rId27"/>
    <p:sldId id="285" r:id="rId28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760" autoAdjust="0"/>
    <p:restoredTop sz="53102" autoAdjust="0"/>
  </p:normalViewPr>
  <p:slideViewPr>
    <p:cSldViewPr>
      <p:cViewPr varScale="1">
        <p:scale>
          <a:sx n="92" d="100"/>
          <a:sy n="92" d="100"/>
        </p:scale>
        <p:origin x="-93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0" d="100"/>
          <a:sy n="70" d="100"/>
        </p:scale>
        <p:origin x="-2814" y="-102"/>
      </p:cViewPr>
      <p:guideLst>
        <p:guide orient="horz" pos="2932"/>
        <p:guide pos="221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D3572A3D-266A-4D1C-AFB6-D7FDE82783CC}" type="datetimeFigureOut">
              <a:rPr lang="en-US" smtClean="0"/>
              <a:pPr/>
              <a:t>1/20/2012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6C95BCCB-AA8D-43D6-AC6C-DADE7B9882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1686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19FAFF06-840B-48C6-82FC-BEADB6DB7465}" type="datetimeFigureOut">
              <a:rPr lang="en-US" smtClean="0"/>
              <a:pPr/>
              <a:t>1/20/2012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vert="horz" lIns="93324" tIns="46662" rIns="93324" bIns="46662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CD3A6892-041E-429F-9B3E-3AB7B916B47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8331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3A6892-041E-429F-9B3E-3AB7B916B471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E34F8DE-A947-4F89-9086-3C144609B62F}" type="slidenum">
              <a:rPr lang="en-US"/>
              <a:pPr/>
              <a:t>15</a:t>
            </a:fld>
            <a:endParaRPr lang="en-US"/>
          </a:p>
        </p:txBody>
      </p:sp>
      <p:sp>
        <p:nvSpPr>
          <p:cNvPr id="327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292A28E-4C5F-4943-BAB6-68B6CE6567C2}" type="slidenum">
              <a:rPr lang="en-US"/>
              <a:pPr/>
              <a:t>16</a:t>
            </a:fld>
            <a:endParaRPr lang="en-US"/>
          </a:p>
        </p:txBody>
      </p:sp>
      <p:sp>
        <p:nvSpPr>
          <p:cNvPr id="329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9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50F6F9F-7658-4FEA-ADC1-7838A1F2E426}" type="slidenum">
              <a:rPr lang="en-US"/>
              <a:pPr/>
              <a:t>17</a:t>
            </a:fld>
            <a:endParaRPr lang="en-US"/>
          </a:p>
        </p:txBody>
      </p:sp>
      <p:sp>
        <p:nvSpPr>
          <p:cNvPr id="331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1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2"/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7BD4CB1-2158-4793-B51D-5292D8CDC61D}" type="slidenum">
              <a:rPr lang="en-US"/>
              <a:pPr/>
              <a:t>18</a:t>
            </a:fld>
            <a:endParaRPr lang="en-US"/>
          </a:p>
        </p:txBody>
      </p:sp>
      <p:sp>
        <p:nvSpPr>
          <p:cNvPr id="333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404938" y="233363"/>
            <a:ext cx="4135437" cy="3101975"/>
          </a:xfrm>
          <a:ln/>
        </p:spPr>
      </p:sp>
      <p:sp>
        <p:nvSpPr>
          <p:cNvPr id="333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2310" y="3490912"/>
            <a:ext cx="5618480" cy="5818188"/>
          </a:xfrm>
        </p:spPr>
        <p:txBody>
          <a:bodyPr/>
          <a:lstStyle/>
          <a:p>
            <a:pPr>
              <a:lnSpc>
                <a:spcPct val="90000"/>
              </a:lnSpc>
            </a:pPr>
            <a:endParaRPr lang="en-US" sz="1000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43B1682-1B3A-4D52-AB06-1851D580285B}" type="slidenum">
              <a:rPr lang="en-US"/>
              <a:pPr/>
              <a:t>19</a:t>
            </a:fld>
            <a:endParaRPr lang="en-US"/>
          </a:p>
        </p:txBody>
      </p:sp>
      <p:sp>
        <p:nvSpPr>
          <p:cNvPr id="337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D7319D9-FD00-403B-9FB2-D53B06C305CF}" type="slidenum">
              <a:rPr lang="en-US"/>
              <a:pPr/>
              <a:t>20</a:t>
            </a:fld>
            <a:endParaRPr lang="en-US"/>
          </a:p>
        </p:txBody>
      </p:sp>
      <p:sp>
        <p:nvSpPr>
          <p:cNvPr id="342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2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These are right from the GSS data set.</a:t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F068CFA-9CF3-4631-8C9E-FFFAAA92341C}" type="slidenum">
              <a:rPr lang="en-US"/>
              <a:pPr/>
              <a:t>21</a:t>
            </a:fld>
            <a:endParaRPr lang="en-US"/>
          </a:p>
        </p:txBody>
      </p:sp>
      <p:sp>
        <p:nvSpPr>
          <p:cNvPr id="344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4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1B17CE7-83AD-48B4-A62B-06B3BDECC328}" type="slidenum">
              <a:rPr lang="en-US"/>
              <a:pPr/>
              <a:t>22</a:t>
            </a:fld>
            <a:endParaRPr lang="en-US"/>
          </a:p>
        </p:txBody>
      </p:sp>
      <p:sp>
        <p:nvSpPr>
          <p:cNvPr id="346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6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F43091D-CDD3-494E-8B0F-A3159425F9ED}" type="slidenum">
              <a:rPr lang="en-US"/>
              <a:pPr/>
              <a:t>23</a:t>
            </a:fld>
            <a:endParaRPr lang="en-US"/>
          </a:p>
        </p:txBody>
      </p:sp>
      <p:sp>
        <p:nvSpPr>
          <p:cNvPr id="348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Considering how few fines there are, probably be good to lump them with probation, but this is better than the other 2 for most purposes.</a:t>
            </a: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9B4D786-39D9-4718-8513-41A7A37C0F47}" type="slidenum">
              <a:rPr lang="en-US"/>
              <a:pPr/>
              <a:t>24</a:t>
            </a:fld>
            <a:endParaRPr lang="en-US"/>
          </a:p>
        </p:txBody>
      </p:sp>
      <p:sp>
        <p:nvSpPr>
          <p:cNvPr id="434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4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55DE70-DE35-4978-9EC3-7FB336E9DC78}" type="slidenum">
              <a:rPr lang="en-US"/>
              <a:pPr/>
              <a:t>4</a:t>
            </a:fld>
            <a:endParaRPr lang="en-US"/>
          </a:p>
        </p:txBody>
      </p:sp>
      <p:sp>
        <p:nvSpPr>
          <p:cNvPr id="211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1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4298CA8-9E38-4CBF-A5CE-0E2BD896AB27}" type="slidenum">
              <a:rPr lang="en-US"/>
              <a:pPr/>
              <a:t>25</a:t>
            </a:fld>
            <a:endParaRPr lang="en-US"/>
          </a:p>
        </p:txBody>
      </p:sp>
      <p:sp>
        <p:nvSpPr>
          <p:cNvPr id="436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28663" y="309563"/>
            <a:ext cx="2484437" cy="1862137"/>
          </a:xfrm>
          <a:ln/>
        </p:spPr>
      </p:sp>
      <p:sp>
        <p:nvSpPr>
          <p:cNvPr id="436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0172" y="2249699"/>
            <a:ext cx="6164721" cy="7059401"/>
          </a:xfrm>
        </p:spPr>
        <p:txBody>
          <a:bodyPr/>
          <a:lstStyle/>
          <a:p>
            <a:endParaRPr lang="en-US" dirty="0">
              <a:sym typeface="Wingdings" pitchFamily="2" charset="2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BF171F6-6AA3-47C9-8EC7-91FFDAE0F5C8}" type="slidenum">
              <a:rPr lang="en-US"/>
              <a:pPr/>
              <a:t>26</a:t>
            </a:fld>
            <a:endParaRPr lang="en-US"/>
          </a:p>
        </p:txBody>
      </p:sp>
      <p:sp>
        <p:nvSpPr>
          <p:cNvPr id="438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1225" y="309563"/>
            <a:ext cx="5278438" cy="3957637"/>
          </a:xfrm>
          <a:ln/>
        </p:spPr>
      </p:sp>
      <p:sp>
        <p:nvSpPr>
          <p:cNvPr id="438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2310" y="4344247"/>
            <a:ext cx="5618480" cy="4266671"/>
          </a:xfrm>
        </p:spPr>
        <p:txBody>
          <a:bodyPr/>
          <a:lstStyle/>
          <a:p>
            <a:r>
              <a:rPr lang="en-US" b="1">
                <a:sym typeface="Wingdings" pitchFamily="2" charset="2"/>
              </a:rPr>
              <a:t>SEE ACCOMPANYING NOTES</a:t>
            </a:r>
          </a:p>
          <a:p>
            <a:endParaRPr lang="en-US" b="1">
              <a:sym typeface="Wingdings" pitchFamily="2" charset="2"/>
            </a:endParaRPr>
          </a:p>
          <a:p>
            <a:r>
              <a:rPr lang="en-US" b="1">
                <a:sym typeface="Wingdings" pitchFamily="2" charset="2"/>
              </a:rPr>
              <a:t>Data view / variable view</a:t>
            </a:r>
          </a:p>
          <a:p>
            <a:endParaRPr lang="en-US" b="1">
              <a:sym typeface="Wingdings" pitchFamily="2" charset="2"/>
            </a:endParaRPr>
          </a:p>
          <a:p>
            <a:r>
              <a:rPr lang="en-US" b="1">
                <a:sym typeface="Wingdings" pitchFamily="2" charset="2"/>
              </a:rPr>
              <a:t>Run a frequency:  TVHOURS (interval ratio variable)</a:t>
            </a:r>
          </a:p>
          <a:p>
            <a:endParaRPr lang="en-US" b="1">
              <a:sym typeface="Wingdings" pitchFamily="2" charset="2"/>
            </a:endParaRPr>
          </a:p>
          <a:p>
            <a:pPr lvl="1"/>
            <a:r>
              <a:rPr lang="en-US"/>
              <a:t>Bar</a:t>
            </a:r>
          </a:p>
          <a:p>
            <a:pPr lvl="2"/>
            <a:r>
              <a:rPr lang="en-US"/>
              <a:t>appropriate for nominal or ordinal data</a:t>
            </a:r>
          </a:p>
          <a:p>
            <a:pPr lvl="1"/>
            <a:r>
              <a:rPr lang="en-US"/>
              <a:t>Pie </a:t>
            </a:r>
          </a:p>
          <a:p>
            <a:pPr lvl="2"/>
            <a:r>
              <a:rPr lang="en-US"/>
              <a:t>for nominal or ordinal data w/NO MORE THAN 5 CATEGORIES</a:t>
            </a:r>
          </a:p>
          <a:p>
            <a:endParaRPr lang="en-US" b="1" u="sng">
              <a:sym typeface="Wingdings" pitchFamily="2" charset="2"/>
            </a:endParaRPr>
          </a:p>
          <a:p>
            <a:r>
              <a:rPr lang="en-US" b="1">
                <a:sym typeface="Wingdings" pitchFamily="2" charset="2"/>
              </a:rPr>
              <a:t>Bar chart of HAPPY</a:t>
            </a:r>
          </a:p>
          <a:p>
            <a:endParaRPr lang="en-US" b="1">
              <a:sym typeface="Wingdings" pitchFamily="2" charset="2"/>
            </a:endParaRPr>
          </a:p>
          <a:p>
            <a:r>
              <a:rPr lang="en-US" b="1">
                <a:sym typeface="Wingdings" pitchFamily="2" charset="2"/>
              </a:rPr>
              <a:t>Pie chart (maximum of 5 categories) – Race (RACECEN1)</a:t>
            </a:r>
          </a:p>
          <a:p>
            <a:endParaRPr lang="en-US" b="1">
              <a:sym typeface="Wingdings" pitchFamily="2" charset="2"/>
            </a:endParaRPr>
          </a:p>
          <a:p>
            <a:r>
              <a:rPr lang="en-US" b="1">
                <a:sym typeface="Wingdings" pitchFamily="2" charset="2"/>
              </a:rPr>
              <a:t>SPSS is handy, but it’s ignorant – it will do whatever you tell it to do: like create a pie chart of age categories.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669583D-E7F7-4F14-B413-C60CDF40EC2D}" type="slidenum">
              <a:rPr lang="en-US"/>
              <a:pPr/>
              <a:t>8</a:t>
            </a:fld>
            <a:endParaRPr lang="en-US"/>
          </a:p>
        </p:txBody>
      </p:sp>
      <p:sp>
        <p:nvSpPr>
          <p:cNvPr id="218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8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F5FEE6F-C785-4D3E-B3E7-A50DB666D139}" type="slidenum">
              <a:rPr lang="en-US"/>
              <a:pPr/>
              <a:t>9</a:t>
            </a:fld>
            <a:endParaRPr lang="en-US"/>
          </a:p>
        </p:txBody>
      </p:sp>
      <p:sp>
        <p:nvSpPr>
          <p:cNvPr id="315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5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7CA2E7D-A3CB-4F52-ABC8-43839BC478B2}" type="slidenum">
              <a:rPr lang="en-US"/>
              <a:pPr/>
              <a:t>10</a:t>
            </a:fld>
            <a:endParaRPr lang="en-US"/>
          </a:p>
        </p:txBody>
      </p:sp>
      <p:sp>
        <p:nvSpPr>
          <p:cNvPr id="317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897718F-53CE-4C05-BDF5-0E786E4AECE8}" type="slidenum">
              <a:rPr lang="en-US"/>
              <a:pPr/>
              <a:t>11</a:t>
            </a:fld>
            <a:endParaRPr lang="en-US"/>
          </a:p>
        </p:txBody>
      </p:sp>
      <p:sp>
        <p:nvSpPr>
          <p:cNvPr id="319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9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9F3C0A0-EEC8-4D00-A45A-8205F6940100}" type="slidenum">
              <a:rPr lang="en-US"/>
              <a:pPr/>
              <a:t>12</a:t>
            </a:fld>
            <a:endParaRPr lang="en-US"/>
          </a:p>
        </p:txBody>
      </p:sp>
      <p:sp>
        <p:nvSpPr>
          <p:cNvPr id="321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1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6038B84-48CB-402F-8ABB-F74EB8ED7B91}" type="slidenum">
              <a:rPr lang="en-US"/>
              <a:pPr/>
              <a:t>13</a:t>
            </a:fld>
            <a:endParaRPr lang="en-US"/>
          </a:p>
        </p:txBody>
      </p:sp>
      <p:sp>
        <p:nvSpPr>
          <p:cNvPr id="323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3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b="1" i="1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BD972B1-A1CD-49DE-90CE-9AE00C1A9DE4}" type="slidenum">
              <a:rPr lang="en-US"/>
              <a:pPr/>
              <a:t>14</a:t>
            </a:fld>
            <a:endParaRPr lang="en-US"/>
          </a:p>
        </p:txBody>
      </p:sp>
      <p:sp>
        <p:nvSpPr>
          <p:cNvPr id="325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5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F50A3-CA1D-4E7B-95DE-4610E44979BC}" type="datetimeFigureOut">
              <a:rPr lang="en-US" smtClean="0"/>
              <a:pPr/>
              <a:t>1/20/2012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A05D2-2685-42FA-8009-73E2DDB10E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F50A3-CA1D-4E7B-95DE-4610E44979BC}" type="datetimeFigureOut">
              <a:rPr lang="en-US" smtClean="0"/>
              <a:pPr/>
              <a:t>1/20/2012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A05D2-2685-42FA-8009-73E2DDB10E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F50A3-CA1D-4E7B-95DE-4610E44979BC}" type="datetimeFigureOut">
              <a:rPr lang="en-US" smtClean="0"/>
              <a:pPr/>
              <a:t>1/20/2012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A05D2-2685-42FA-8009-73E2DDB10E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39501B9D-1BB8-4736-B736-C0D56C475DF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719263"/>
            <a:ext cx="4038600" cy="21288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000500"/>
            <a:ext cx="4038600" cy="21304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283E4B96-D882-40DA-91BC-C37E1B358D8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F50A3-CA1D-4E7B-95DE-4610E44979BC}" type="datetimeFigureOut">
              <a:rPr lang="en-US" smtClean="0"/>
              <a:pPr/>
              <a:t>1/20/2012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A05D2-2685-42FA-8009-73E2DDB10E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F50A3-CA1D-4E7B-95DE-4610E44979BC}" type="datetimeFigureOut">
              <a:rPr lang="en-US" smtClean="0"/>
              <a:pPr/>
              <a:t>1/20/2012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A05D2-2685-42FA-8009-73E2DDB10E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F50A3-CA1D-4E7B-95DE-4610E44979BC}" type="datetimeFigureOut">
              <a:rPr lang="en-US" smtClean="0"/>
              <a:pPr/>
              <a:t>1/20/2012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A05D2-2685-42FA-8009-73E2DDB10E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F50A3-CA1D-4E7B-95DE-4610E44979BC}" type="datetimeFigureOut">
              <a:rPr lang="en-US" smtClean="0"/>
              <a:pPr/>
              <a:t>1/20/2012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A05D2-2685-42FA-8009-73E2DDB10E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F50A3-CA1D-4E7B-95DE-4610E44979BC}" type="datetimeFigureOut">
              <a:rPr lang="en-US" smtClean="0"/>
              <a:pPr/>
              <a:t>1/20/2012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A05D2-2685-42FA-8009-73E2DDB10E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F50A3-CA1D-4E7B-95DE-4610E44979BC}" type="datetimeFigureOut">
              <a:rPr lang="en-US" smtClean="0"/>
              <a:pPr/>
              <a:t>1/20/2012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A05D2-2685-42FA-8009-73E2DDB10E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F50A3-CA1D-4E7B-95DE-4610E44979BC}" type="datetimeFigureOut">
              <a:rPr lang="en-US" smtClean="0"/>
              <a:pPr/>
              <a:t>1/20/2012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A05D2-2685-42FA-8009-73E2DDB10E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F50A3-CA1D-4E7B-95DE-4610E44979BC}" type="datetimeFigureOut">
              <a:rPr lang="en-US" smtClean="0"/>
              <a:pPr/>
              <a:t>1/20/2012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76A05D2-2685-42FA-8009-73E2DDB10EF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35F50A3-CA1D-4E7B-95DE-4610E44979BC}" type="datetimeFigureOut">
              <a:rPr lang="en-US" smtClean="0"/>
              <a:pPr/>
              <a:t>1/20/2012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76A05D2-2685-42FA-8009-73E2DDB10EFF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5" r:id="rId1"/>
    <p:sldLayoutId id="2147483846" r:id="rId2"/>
    <p:sldLayoutId id="2147483847" r:id="rId3"/>
    <p:sldLayoutId id="2147483848" r:id="rId4"/>
    <p:sldLayoutId id="2147483849" r:id="rId5"/>
    <p:sldLayoutId id="2147483850" r:id="rId6"/>
    <p:sldLayoutId id="2147483851" r:id="rId7"/>
    <p:sldLayoutId id="2147483852" r:id="rId8"/>
    <p:sldLayoutId id="2147483853" r:id="rId9"/>
    <p:sldLayoutId id="2147483854" r:id="rId10"/>
    <p:sldLayoutId id="2147483855" r:id="rId11"/>
    <p:sldLayoutId id="2147483856" r:id="rId12"/>
    <p:sldLayoutId id="2147483857" r:id="rId13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lbany.edu/sourcebook/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server.admin.state.mn.us/mm/goal.html" TargetMode="Externa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.umn.edu/~rweidner/Soc_3155_Spring07_Home.htm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Soc 3155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Review Terms from Day 1</a:t>
            </a:r>
          </a:p>
          <a:p>
            <a:r>
              <a:rPr lang="en-US" dirty="0" smtClean="0"/>
              <a:t>Descriptive Statistics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Descriptive Statistics</a:t>
            </a:r>
          </a:p>
        </p:txBody>
      </p:sp>
      <p:sp>
        <p:nvSpPr>
          <p:cNvPr id="3164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719263"/>
            <a:ext cx="7620000" cy="966787"/>
          </a:xfrm>
        </p:spPr>
        <p:txBody>
          <a:bodyPr/>
          <a:lstStyle/>
          <a:p>
            <a:r>
              <a:rPr lang="en-US" sz="2600" dirty="0"/>
              <a:t>Example:  Prisoners Under Sentence of Death, by Region, </a:t>
            </a:r>
            <a:r>
              <a:rPr lang="en-US" sz="2600" dirty="0" smtClean="0"/>
              <a:t>2006</a:t>
            </a:r>
            <a:endParaRPr lang="en-US" sz="2600" dirty="0"/>
          </a:p>
        </p:txBody>
      </p:sp>
      <p:graphicFrame>
        <p:nvGraphicFramePr>
          <p:cNvPr id="316420" name="Group 4"/>
          <p:cNvGraphicFramePr>
            <a:graphicFrameLocks noGrp="1"/>
          </p:cNvGraphicFramePr>
          <p:nvPr>
            <p:ph sz="half" idx="2"/>
          </p:nvPr>
        </p:nvGraphicFramePr>
        <p:xfrm>
          <a:off x="1371600" y="2971800"/>
          <a:ext cx="3810000" cy="3276600"/>
        </p:xfrm>
        <a:graphic>
          <a:graphicData uri="http://schemas.openxmlformats.org/drawingml/2006/table">
            <a:tbl>
              <a:tblPr/>
              <a:tblGrid>
                <a:gridCol w="2438400"/>
                <a:gridCol w="1371600"/>
              </a:tblGrid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Region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Northeast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236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Midwest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276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South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1,750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West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924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Total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3,186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6419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Descriptive Statistics</a:t>
            </a:r>
          </a:p>
        </p:txBody>
      </p:sp>
      <p:sp>
        <p:nvSpPr>
          <p:cNvPr id="3184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719263"/>
            <a:ext cx="7620000" cy="966787"/>
          </a:xfrm>
        </p:spPr>
        <p:txBody>
          <a:bodyPr/>
          <a:lstStyle/>
          <a:p>
            <a:r>
              <a:rPr lang="en-US" sz="2600" dirty="0"/>
              <a:t>Example:  Prisoners Under Sentence of Death, by Region, </a:t>
            </a:r>
            <a:r>
              <a:rPr lang="en-US" sz="2600" dirty="0" smtClean="0"/>
              <a:t>2006</a:t>
            </a:r>
            <a:endParaRPr lang="en-US" sz="2600" dirty="0"/>
          </a:p>
        </p:txBody>
      </p:sp>
      <p:graphicFrame>
        <p:nvGraphicFramePr>
          <p:cNvPr id="318468" name="Group 4"/>
          <p:cNvGraphicFramePr>
            <a:graphicFrameLocks noGrp="1"/>
          </p:cNvGraphicFramePr>
          <p:nvPr>
            <p:ph sz="half" idx="2"/>
          </p:nvPr>
        </p:nvGraphicFramePr>
        <p:xfrm>
          <a:off x="1371600" y="2971800"/>
          <a:ext cx="6477000" cy="3200400"/>
        </p:xfrm>
        <a:graphic>
          <a:graphicData uri="http://schemas.openxmlformats.org/drawingml/2006/table">
            <a:tbl>
              <a:tblPr/>
              <a:tblGrid>
                <a:gridCol w="2438400"/>
                <a:gridCol w="1371600"/>
                <a:gridCol w="1295400"/>
                <a:gridCol w="1371600"/>
              </a:tblGrid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Region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pitchFamily="34" charset="0"/>
                        </a:rPr>
                        <a:t>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Northeast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236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.074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pitchFamily="34" charset="0"/>
                        </a:rPr>
                        <a:t>7.4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Midwest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276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.087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pitchFamily="34" charset="0"/>
                        </a:rPr>
                        <a:t>14.4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South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1,750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.549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pitchFamily="34" charset="0"/>
                        </a:rPr>
                        <a:t>55.2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West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924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.290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pitchFamily="34" charset="0"/>
                        </a:rPr>
                        <a:t>23.2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Total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3,186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pitchFamily="34" charset="0"/>
                        </a:rPr>
                        <a:t>100.0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18505" name="Text Box 41"/>
          <p:cNvSpPr txBox="1">
            <a:spLocks noChangeArrowheads="1"/>
          </p:cNvSpPr>
          <p:nvPr/>
        </p:nvSpPr>
        <p:spPr bwMode="auto">
          <a:xfrm>
            <a:off x="4708525" y="6284913"/>
            <a:ext cx="3625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>
                <a:solidFill>
                  <a:srgbClr val="0066FF"/>
                </a:solidFill>
              </a:rPr>
              <a:t>BASE OF 1             BASE OF 100</a:t>
            </a:r>
          </a:p>
        </p:txBody>
      </p:sp>
      <p:sp>
        <p:nvSpPr>
          <p:cNvPr id="318506" name="Line 42"/>
          <p:cNvSpPr>
            <a:spLocks noChangeShapeType="1"/>
          </p:cNvSpPr>
          <p:nvPr/>
        </p:nvSpPr>
        <p:spPr bwMode="auto">
          <a:xfrm flipV="1">
            <a:off x="5257800" y="6019800"/>
            <a:ext cx="228600" cy="228600"/>
          </a:xfrm>
          <a:prstGeom prst="line">
            <a:avLst/>
          </a:prstGeom>
          <a:noFill/>
          <a:ln w="38100">
            <a:solidFill>
              <a:srgbClr val="0066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8507" name="Line 43"/>
          <p:cNvSpPr>
            <a:spLocks noChangeShapeType="1"/>
          </p:cNvSpPr>
          <p:nvPr/>
        </p:nvSpPr>
        <p:spPr bwMode="auto">
          <a:xfrm>
            <a:off x="7848600" y="62484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8508" name="Line 44"/>
          <p:cNvSpPr>
            <a:spLocks noChangeShapeType="1"/>
          </p:cNvSpPr>
          <p:nvPr/>
        </p:nvSpPr>
        <p:spPr bwMode="auto">
          <a:xfrm flipH="1" flipV="1">
            <a:off x="7239000" y="6019800"/>
            <a:ext cx="381000" cy="304800"/>
          </a:xfrm>
          <a:prstGeom prst="line">
            <a:avLst/>
          </a:prstGeom>
          <a:noFill/>
          <a:ln w="38100">
            <a:solidFill>
              <a:srgbClr val="0066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8467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5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62000" y="990600"/>
            <a:ext cx="7620000" cy="10668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200"/>
              <a:t>Comparisons between distributions are simpler with percentages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Example:  Distribution of violent crimes in 2 different cities</a:t>
            </a:r>
          </a:p>
          <a:p>
            <a:pPr lvl="1">
              <a:lnSpc>
                <a:spcPct val="80000"/>
              </a:lnSpc>
            </a:pPr>
            <a:endParaRPr lang="en-US" sz="2000"/>
          </a:p>
        </p:txBody>
      </p:sp>
      <p:graphicFrame>
        <p:nvGraphicFramePr>
          <p:cNvPr id="320549" name="Group 37"/>
          <p:cNvGraphicFramePr>
            <a:graphicFrameLocks noGrp="1"/>
          </p:cNvGraphicFramePr>
          <p:nvPr>
            <p:ph sz="half" idx="2"/>
          </p:nvPr>
        </p:nvGraphicFramePr>
        <p:xfrm>
          <a:off x="2362200" y="2514600"/>
          <a:ext cx="4759325" cy="3915856"/>
        </p:xfrm>
        <a:graphic>
          <a:graphicData uri="http://schemas.openxmlformats.org/drawingml/2006/table">
            <a:tbl>
              <a:tblPr/>
              <a:tblGrid>
                <a:gridCol w="1828800"/>
                <a:gridCol w="1343025"/>
                <a:gridCol w="1587500"/>
              </a:tblGrid>
              <a:tr h="141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OFFENSE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CITY 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CITY B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9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MURDER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73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66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7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RAPE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206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243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ROBBERY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1,117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1,307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1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ASSAULT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1,792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1,455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1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TOTAL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3,188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3,071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0515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5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62000" y="990600"/>
            <a:ext cx="7620000" cy="10668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200"/>
              <a:t>Comparisons between distributions are simpler with percentages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Example:  Distribution of violent crimes in 2 different cities</a:t>
            </a:r>
          </a:p>
          <a:p>
            <a:pPr lvl="1">
              <a:lnSpc>
                <a:spcPct val="80000"/>
              </a:lnSpc>
            </a:pPr>
            <a:endParaRPr lang="en-US" sz="2000"/>
          </a:p>
        </p:txBody>
      </p:sp>
      <p:graphicFrame>
        <p:nvGraphicFramePr>
          <p:cNvPr id="322564" name="Group 4"/>
          <p:cNvGraphicFramePr>
            <a:graphicFrameLocks noGrp="1"/>
          </p:cNvGraphicFramePr>
          <p:nvPr>
            <p:ph sz="half" idx="2"/>
          </p:nvPr>
        </p:nvGraphicFramePr>
        <p:xfrm>
          <a:off x="762000" y="2438400"/>
          <a:ext cx="7924800" cy="4114802"/>
        </p:xfrm>
        <a:graphic>
          <a:graphicData uri="http://schemas.openxmlformats.org/drawingml/2006/table">
            <a:tbl>
              <a:tblPr/>
              <a:tblGrid>
                <a:gridCol w="1828800"/>
                <a:gridCol w="1343025"/>
                <a:gridCol w="1581150"/>
                <a:gridCol w="1587500"/>
                <a:gridCol w="1584325"/>
              </a:tblGrid>
              <a:tr h="539750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OFFENSE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CITY 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CITY B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000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pitchFamily="34" charset="0"/>
                        </a:rPr>
                        <a:t>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f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pitchFamily="34" charset="0"/>
                        </a:rPr>
                        <a:t>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8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MURDER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73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pitchFamily="34" charset="0"/>
                        </a:rPr>
                        <a:t>2.3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66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pitchFamily="34" charset="0"/>
                        </a:rPr>
                        <a:t>2.1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64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RAPE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206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pitchFamily="34" charset="0"/>
                        </a:rPr>
                        <a:t>6.5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243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pitchFamily="34" charset="0"/>
                        </a:rPr>
                        <a:t>7.9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2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ROBBERY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1,117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pitchFamily="34" charset="0"/>
                        </a:rPr>
                        <a:t>35.0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1,307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pitchFamily="34" charset="0"/>
                        </a:rPr>
                        <a:t>42.6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8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ASSAULT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1,792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pitchFamily="34" charset="0"/>
                        </a:rPr>
                        <a:t>56.2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1,455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pitchFamily="34" charset="0"/>
                        </a:rPr>
                        <a:t>47.4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8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TOTAL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3,188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pitchFamily="34" charset="0"/>
                        </a:rPr>
                        <a:t>100.0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3,071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pitchFamily="34" charset="0"/>
                        </a:rPr>
                        <a:t>100.0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256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Descriptive Statistics</a:t>
            </a:r>
          </a:p>
        </p:txBody>
      </p:sp>
      <p:sp>
        <p:nvSpPr>
          <p:cNvPr id="3246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Misconceptions arise with misuse of summary stats:</a:t>
            </a:r>
          </a:p>
          <a:p>
            <a:pPr lvl="2"/>
            <a:r>
              <a:rPr lang="en-US" dirty="0"/>
              <a:t>Example: A town of 90,000 experienced 2 homicides in 2000 and 4 homicides in 2001</a:t>
            </a:r>
          </a:p>
          <a:p>
            <a:pPr lvl="3"/>
            <a:r>
              <a:rPr lang="en-US" dirty="0"/>
              <a:t>This is a 100% increase in homicides in just one year!</a:t>
            </a:r>
          </a:p>
          <a:p>
            <a:pPr lvl="3"/>
            <a:r>
              <a:rPr lang="en-US" dirty="0"/>
              <a:t>…But, the difference in raw numbers is only 2!</a:t>
            </a:r>
          </a:p>
          <a:p>
            <a:pPr lvl="4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4611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65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066800"/>
            <a:ext cx="7543800" cy="982662"/>
          </a:xfrm>
        </p:spPr>
        <p:txBody>
          <a:bodyPr/>
          <a:lstStyle/>
          <a:p>
            <a:r>
              <a:rPr lang="en-US" dirty="0"/>
              <a:t>Descriptive Statistics</a:t>
            </a:r>
          </a:p>
        </p:txBody>
      </p:sp>
      <p:sp>
        <p:nvSpPr>
          <p:cNvPr id="3266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2438400"/>
            <a:ext cx="7315200" cy="36576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600" dirty="0"/>
              <a:t>Ratio – precise measure of the relative frequency of one category per unit of the other category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en-US" sz="2200" dirty="0"/>
              <a:t>Ratio=  </a:t>
            </a:r>
            <a:r>
              <a:rPr lang="en-US" sz="2200" u="sng" dirty="0"/>
              <a:t> </a:t>
            </a:r>
            <a:r>
              <a:rPr lang="en-US" sz="2200" i="1" u="sng" dirty="0"/>
              <a:t>f</a:t>
            </a:r>
            <a:r>
              <a:rPr lang="en-US" sz="1300" b="1" u="sng" dirty="0"/>
              <a:t>1</a:t>
            </a:r>
            <a:r>
              <a:rPr lang="en-US" sz="2200" b="1" u="sng" dirty="0"/>
              <a:t>  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en-US" sz="2200" dirty="0"/>
              <a:t>	          </a:t>
            </a:r>
            <a:r>
              <a:rPr lang="en-US" sz="2200" i="1" dirty="0"/>
              <a:t>f</a:t>
            </a:r>
            <a:r>
              <a:rPr lang="en-US" sz="1300" b="1" dirty="0"/>
              <a:t>2</a:t>
            </a:r>
          </a:p>
          <a:p>
            <a:pPr>
              <a:lnSpc>
                <a:spcPct val="80000"/>
              </a:lnSpc>
            </a:pPr>
            <a:endParaRPr lang="en-US" sz="2600" dirty="0"/>
          </a:p>
          <a:p>
            <a:pPr>
              <a:lnSpc>
                <a:spcPct val="80000"/>
              </a:lnSpc>
            </a:pPr>
            <a:r>
              <a:rPr lang="en-US" sz="2600" dirty="0"/>
              <a:t>Ratios are good for showing the relative predominance of 2 categories</a:t>
            </a:r>
          </a:p>
          <a:p>
            <a:pPr>
              <a:lnSpc>
                <a:spcPct val="80000"/>
              </a:lnSpc>
            </a:pPr>
            <a:endParaRPr lang="en-US" sz="2600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200" dirty="0"/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endParaRPr lang="en-US" sz="400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700" dirty="0"/>
              <a:t>			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6659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7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143000"/>
            <a:ext cx="7315200" cy="1295400"/>
          </a:xfrm>
        </p:spPr>
        <p:txBody>
          <a:bodyPr/>
          <a:lstStyle/>
          <a:p>
            <a:r>
              <a:rPr lang="en-US" sz="2600" dirty="0"/>
              <a:t>Example: ratio of prisoners on death row, South compared to Midwest	</a:t>
            </a:r>
          </a:p>
        </p:txBody>
      </p:sp>
      <p:sp>
        <p:nvSpPr>
          <p:cNvPr id="328731" name="Text Box 27"/>
          <p:cNvSpPr txBox="1">
            <a:spLocks noChangeArrowheads="1"/>
          </p:cNvSpPr>
          <p:nvPr/>
        </p:nvSpPr>
        <p:spPr bwMode="auto">
          <a:xfrm>
            <a:off x="838200" y="5715000"/>
            <a:ext cx="749884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lvl="1"/>
            <a:r>
              <a:rPr lang="en-US" sz="2800" dirty="0" smtClean="0">
                <a:latin typeface="Constantia" pitchFamily="18" charset="0"/>
              </a:rPr>
              <a:t>1,750 / 276 = 6.34 = roughly 6:1 or “six to one”</a:t>
            </a:r>
            <a:endParaRPr lang="en-US" sz="2800" dirty="0">
              <a:latin typeface="Constantia" pitchFamily="18" charset="0"/>
            </a:endParaRPr>
          </a:p>
        </p:txBody>
      </p:sp>
      <p:graphicFrame>
        <p:nvGraphicFramePr>
          <p:cNvPr id="11" name="Group 4"/>
          <p:cNvGraphicFramePr>
            <a:graphicFrameLocks/>
          </p:cNvGraphicFramePr>
          <p:nvPr/>
        </p:nvGraphicFramePr>
        <p:xfrm>
          <a:off x="1066800" y="2133600"/>
          <a:ext cx="3810000" cy="3352800"/>
        </p:xfrm>
        <a:graphic>
          <a:graphicData uri="http://schemas.openxmlformats.org/drawingml/2006/table">
            <a:tbl>
              <a:tblPr/>
              <a:tblGrid>
                <a:gridCol w="2438400"/>
                <a:gridCol w="1371600"/>
              </a:tblGrid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Region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Northeast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236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Midwest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276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South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1,750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West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924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Total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3,186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8707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7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500"/>
              <a:t>Making Your Argument w/Stats…</a:t>
            </a:r>
          </a:p>
        </p:txBody>
      </p:sp>
      <p:sp>
        <p:nvSpPr>
          <p:cNvPr id="33075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990600" lvl="1" indent="-646113"/>
            <a:r>
              <a:rPr lang="en-US" dirty="0"/>
              <a:t>Example 2: Suppose that…</a:t>
            </a:r>
          </a:p>
          <a:p>
            <a:pPr marL="1752600" lvl="3" indent="-763588"/>
            <a:r>
              <a:rPr lang="en-US" dirty="0"/>
              <a:t>Company A increased its sales volume from one year to the next from $10M to $20M</a:t>
            </a:r>
          </a:p>
          <a:p>
            <a:pPr marL="1752600" lvl="3" indent="-763588"/>
            <a:r>
              <a:rPr lang="en-US" dirty="0"/>
              <a:t>Company B increased its sales from $40M to $70M</a:t>
            </a:r>
          </a:p>
          <a:p>
            <a:pPr marL="990600" lvl="1" indent="-646113"/>
            <a:r>
              <a:rPr lang="en-US" dirty="0" smtClean="0"/>
              <a:t>You could make two comparisons </a:t>
            </a:r>
            <a:r>
              <a:rPr lang="en-US" dirty="0"/>
              <a:t>of sales progress (based on above info):</a:t>
            </a:r>
          </a:p>
          <a:p>
            <a:pPr marL="1752600" lvl="3" indent="-763588">
              <a:buFontTx/>
              <a:buAutoNum type="arabicPeriod"/>
            </a:pPr>
            <a:r>
              <a:rPr lang="en-US" dirty="0"/>
              <a:t>A increased its sales by $10M &amp; B increased its sales by $30M, 3 times that of A (a ratio of 3:1!).</a:t>
            </a:r>
          </a:p>
          <a:p>
            <a:pPr marL="1752600" lvl="3" indent="-763588">
              <a:buFontTx/>
              <a:buAutoNum type="arabicPeriod"/>
            </a:pPr>
            <a:r>
              <a:rPr lang="en-US" dirty="0"/>
              <a:t>A increased its sales by 100%.  B increased its sales by 75%, three-fourths the increase of </a:t>
            </a:r>
            <a:r>
              <a:rPr lang="en-US" dirty="0" smtClean="0"/>
              <a:t>A.</a:t>
            </a:r>
          </a:p>
          <a:p>
            <a:pPr marL="1752600" lvl="3" indent="-763588">
              <a:buNone/>
            </a:pPr>
            <a:endParaRPr lang="en-US" dirty="0" smtClean="0"/>
          </a:p>
          <a:p>
            <a:pPr marL="1752600" lvl="3" indent="-763588">
              <a:buNone/>
            </a:pPr>
            <a:r>
              <a:rPr lang="en-US" sz="2800" b="1" dirty="0" smtClean="0"/>
              <a:t>Which is correct? </a:t>
            </a:r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0755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8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en-US" dirty="0"/>
              <a:t>Descriptive Statistics</a:t>
            </a:r>
          </a:p>
        </p:txBody>
      </p:sp>
      <p:sp>
        <p:nvSpPr>
          <p:cNvPr id="332803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752600"/>
            <a:ext cx="8229600" cy="4754563"/>
          </a:xfrm>
        </p:spPr>
        <p:txBody>
          <a:bodyPr>
            <a:normAutofit lnSpcReduction="10000"/>
          </a:bodyPr>
          <a:lstStyle/>
          <a:p>
            <a:pPr lvl="1"/>
            <a:r>
              <a:rPr lang="en-US" dirty="0"/>
              <a:t>Rate – proportion (p) multiplied by a useful   “base” number with a multiple of 10</a:t>
            </a:r>
          </a:p>
          <a:p>
            <a:pPr lvl="2"/>
            <a:r>
              <a:rPr lang="en-US" dirty="0"/>
              <a:t>Example:  As </a:t>
            </a:r>
            <a:r>
              <a:rPr lang="en-US" dirty="0" smtClean="0"/>
              <a:t>of the end of 2007:</a:t>
            </a:r>
            <a:endParaRPr lang="en-US" dirty="0"/>
          </a:p>
          <a:p>
            <a:pPr lvl="4"/>
            <a:r>
              <a:rPr lang="en-US" dirty="0"/>
              <a:t>MN had </a:t>
            </a:r>
            <a:r>
              <a:rPr lang="en-US" dirty="0" smtClean="0"/>
              <a:t>9,468 </a:t>
            </a:r>
            <a:r>
              <a:rPr lang="en-US" dirty="0"/>
              <a:t>prisoners</a:t>
            </a:r>
          </a:p>
          <a:p>
            <a:pPr lvl="4"/>
            <a:r>
              <a:rPr lang="en-US" dirty="0" smtClean="0"/>
              <a:t>WI had 23,743</a:t>
            </a:r>
            <a:endParaRPr lang="en-US" dirty="0"/>
          </a:p>
          <a:p>
            <a:pPr lvl="4"/>
            <a:r>
              <a:rPr lang="en-US" dirty="0"/>
              <a:t>TX had </a:t>
            </a:r>
            <a:r>
              <a:rPr lang="en-US" dirty="0" smtClean="0"/>
              <a:t>171,790</a:t>
            </a:r>
            <a:endParaRPr lang="en-US" dirty="0"/>
          </a:p>
          <a:p>
            <a:pPr lvl="4">
              <a:buFont typeface="Wingdings" pitchFamily="2" charset="2"/>
              <a:buNone/>
            </a:pPr>
            <a:endParaRPr lang="en-US" dirty="0"/>
          </a:p>
          <a:p>
            <a:pPr lvl="2"/>
            <a:r>
              <a:rPr lang="en-US" dirty="0"/>
              <a:t>TX rate per 100,000 = </a:t>
            </a:r>
            <a:r>
              <a:rPr lang="en-US" dirty="0" smtClean="0"/>
              <a:t>     </a:t>
            </a:r>
            <a:r>
              <a:rPr lang="en-US" u="sng" dirty="0" smtClean="0"/>
              <a:t>171,790      </a:t>
            </a:r>
            <a:r>
              <a:rPr lang="en-US" dirty="0" smtClean="0"/>
              <a:t>   x </a:t>
            </a:r>
            <a:r>
              <a:rPr lang="en-US" dirty="0"/>
              <a:t>100,000 =  </a:t>
            </a:r>
            <a:r>
              <a:rPr lang="en-US" dirty="0" smtClean="0"/>
              <a:t>719</a:t>
            </a:r>
            <a:endParaRPr lang="en-US" dirty="0"/>
          </a:p>
          <a:p>
            <a:pPr lvl="2">
              <a:buFont typeface="Wingdings" pitchFamily="2" charset="2"/>
              <a:buNone/>
            </a:pPr>
            <a:r>
              <a:rPr lang="en-US" dirty="0"/>
              <a:t>			 </a:t>
            </a:r>
            <a:r>
              <a:rPr lang="en-US" dirty="0" smtClean="0"/>
              <a:t>	23,904,380</a:t>
            </a:r>
          </a:p>
          <a:p>
            <a:pPr lvl="2"/>
            <a:r>
              <a:rPr lang="en-US" dirty="0" smtClean="0"/>
              <a:t>MN and WI rate per 100,000? </a:t>
            </a:r>
          </a:p>
          <a:p>
            <a:pPr lvl="3"/>
            <a:r>
              <a:rPr lang="en-US" dirty="0" smtClean="0"/>
              <a:t>MN Population = 5,263,610</a:t>
            </a:r>
          </a:p>
          <a:p>
            <a:pPr lvl="3"/>
            <a:r>
              <a:rPr lang="en-US" dirty="0" smtClean="0"/>
              <a:t>WI Population = </a:t>
            </a:r>
            <a:r>
              <a:rPr lang="en-US" dirty="0"/>
              <a:t>5,641,581</a:t>
            </a:r>
            <a:r>
              <a:rPr lang="en-US" dirty="0" smtClean="0"/>
              <a:t> </a:t>
            </a:r>
            <a:endParaRPr lang="en-US" dirty="0"/>
          </a:p>
          <a:p>
            <a:pPr lvl="1">
              <a:buFont typeface="Wingdings" pitchFamily="2" charset="2"/>
              <a:buNone/>
            </a:pPr>
            <a:r>
              <a:rPr lang="en-US" dirty="0"/>
              <a:t>		</a:t>
            </a:r>
            <a:endParaRPr lang="en-US" u="sng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0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280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Descriptive Statistics</a:t>
            </a:r>
          </a:p>
        </p:txBody>
      </p:sp>
      <p:sp>
        <p:nvSpPr>
          <p:cNvPr id="33689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sz="4000" dirty="0"/>
              <a:t>Frequency distributions:</a:t>
            </a:r>
          </a:p>
          <a:p>
            <a:pPr lvl="2"/>
            <a:r>
              <a:rPr lang="en-US" sz="3200" dirty="0"/>
              <a:t>Tables that summarize the distribution of a variable by reporting the number of cases contained in each category of that variable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6899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Variable = any trait that can change values from case to case.  Must be: </a:t>
            </a:r>
          </a:p>
          <a:p>
            <a:pPr lvl="1"/>
            <a:r>
              <a:rPr lang="en-US" dirty="0" smtClean="0"/>
              <a:t>Exhaustive:</a:t>
            </a:r>
            <a:r>
              <a:rPr lang="en-US" i="1" dirty="0" smtClean="0"/>
              <a:t> </a:t>
            </a:r>
            <a:r>
              <a:rPr lang="en-US" dirty="0" smtClean="0"/>
              <a:t>variables should consist of all possible values/attributes</a:t>
            </a:r>
            <a:endParaRPr lang="en-US" i="1" dirty="0" smtClean="0"/>
          </a:p>
          <a:p>
            <a:pPr lvl="1"/>
            <a:r>
              <a:rPr lang="en-US" dirty="0" smtClean="0"/>
              <a:t>Mutually Exclusive: no case should be able to have 2 attributes simultaneously  </a:t>
            </a:r>
          </a:p>
          <a:p>
            <a:r>
              <a:rPr lang="en-US" dirty="0" smtClean="0"/>
              <a:t>Attribute = specific value on a variable </a:t>
            </a:r>
          </a:p>
          <a:p>
            <a:pPr lvl="1"/>
            <a:r>
              <a:rPr lang="en-US" dirty="0" smtClean="0"/>
              <a:t>The variable “sex” has two attributes (female and male)</a:t>
            </a:r>
          </a:p>
          <a:p>
            <a:r>
              <a:rPr lang="en-US" dirty="0" smtClean="0"/>
              <a:t> Independent (X) and Dependent (Y) variables</a:t>
            </a:r>
          </a:p>
          <a:p>
            <a:pPr lvl="2"/>
            <a:r>
              <a:rPr lang="en-US" dirty="0" smtClean="0"/>
              <a:t>X (poverty) </a:t>
            </a:r>
            <a:r>
              <a:rPr lang="en-US" dirty="0" smtClean="0">
                <a:sym typeface="Wingdings" pitchFamily="2" charset="2"/>
              </a:rPr>
              <a:t> Y (child abuse)</a:t>
            </a:r>
            <a:r>
              <a:rPr lang="en-US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9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62000" y="914400"/>
            <a:ext cx="7848600" cy="533400"/>
          </a:xfrm>
        </p:spPr>
        <p:txBody>
          <a:bodyPr/>
          <a:lstStyle/>
          <a:p>
            <a:r>
              <a:rPr lang="en-US" sz="2600"/>
              <a:t>Frequency distributions – Examples:</a:t>
            </a:r>
          </a:p>
        </p:txBody>
      </p:sp>
      <p:pic>
        <p:nvPicPr>
          <p:cNvPr id="340996" name="Picture 4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0" y="1447800"/>
            <a:ext cx="5791200" cy="1524000"/>
          </a:xfrm>
          <a:noFill/>
          <a:ln/>
        </p:spPr>
      </p:pic>
      <p:pic>
        <p:nvPicPr>
          <p:cNvPr id="340997" name="Picture 5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3352800" y="2895600"/>
            <a:ext cx="5791200" cy="2492375"/>
          </a:xfrm>
          <a:noFill/>
          <a:ln/>
        </p:spPr>
      </p:pic>
      <p:sp>
        <p:nvSpPr>
          <p:cNvPr id="340998" name="Text Box 6"/>
          <p:cNvSpPr txBox="1">
            <a:spLocks noChangeArrowheads="1"/>
          </p:cNvSpPr>
          <p:nvPr/>
        </p:nvSpPr>
        <p:spPr bwMode="auto">
          <a:xfrm>
            <a:off x="6781800" y="1371600"/>
            <a:ext cx="1371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rgbClr val="0066FF"/>
                </a:solidFill>
              </a:rPr>
              <a:t>NOMINAL-LEVEL</a:t>
            </a:r>
          </a:p>
        </p:txBody>
      </p:sp>
      <p:sp>
        <p:nvSpPr>
          <p:cNvPr id="340999" name="Text Box 7"/>
          <p:cNvSpPr txBox="1">
            <a:spLocks noChangeArrowheads="1"/>
          </p:cNvSpPr>
          <p:nvPr/>
        </p:nvSpPr>
        <p:spPr bwMode="auto">
          <a:xfrm>
            <a:off x="762000" y="2895600"/>
            <a:ext cx="2038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rgbClr val="0066FF"/>
                </a:solidFill>
              </a:rPr>
              <a:t>ORDINAL-LEVEL</a:t>
            </a:r>
          </a:p>
        </p:txBody>
      </p:sp>
      <p:sp>
        <p:nvSpPr>
          <p:cNvPr id="341000" name="Line 8"/>
          <p:cNvSpPr>
            <a:spLocks noChangeShapeType="1"/>
          </p:cNvSpPr>
          <p:nvPr/>
        </p:nvSpPr>
        <p:spPr bwMode="auto">
          <a:xfrm flipH="1">
            <a:off x="5791200" y="1752600"/>
            <a:ext cx="914400" cy="152400"/>
          </a:xfrm>
          <a:prstGeom prst="line">
            <a:avLst/>
          </a:prstGeom>
          <a:noFill/>
          <a:ln w="38100">
            <a:solidFill>
              <a:srgbClr val="0066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1001" name="Line 9"/>
          <p:cNvSpPr>
            <a:spLocks noChangeShapeType="1"/>
          </p:cNvSpPr>
          <p:nvPr/>
        </p:nvSpPr>
        <p:spPr bwMode="auto">
          <a:xfrm>
            <a:off x="1600200" y="3352800"/>
            <a:ext cx="1524000" cy="609600"/>
          </a:xfrm>
          <a:prstGeom prst="line">
            <a:avLst/>
          </a:prstGeom>
          <a:noFill/>
          <a:ln w="38100">
            <a:solidFill>
              <a:srgbClr val="0066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1002" name="Text Box 10"/>
          <p:cNvSpPr txBox="1">
            <a:spLocks noChangeArrowheads="1"/>
          </p:cNvSpPr>
          <p:nvPr/>
        </p:nvSpPr>
        <p:spPr bwMode="auto">
          <a:xfrm>
            <a:off x="381000" y="5105400"/>
            <a:ext cx="80010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lvl="1" eaLnBrk="1" hangingPunct="1"/>
            <a:endParaRPr lang="en-US" sz="2400" b="1" dirty="0"/>
          </a:p>
          <a:p>
            <a:pPr eaLnBrk="1" hangingPunct="1">
              <a:buFontTx/>
              <a:buChar char="•"/>
            </a:pPr>
            <a:r>
              <a:rPr lang="en-US" sz="2400" b="1" dirty="0"/>
              <a:t>   Valid Percent </a:t>
            </a:r>
            <a:r>
              <a:rPr lang="en-US" sz="2400" dirty="0"/>
              <a:t>– percent if you exclude missing values</a:t>
            </a:r>
          </a:p>
          <a:p>
            <a:pPr eaLnBrk="1" hangingPunct="1">
              <a:buFontTx/>
              <a:buChar char="•"/>
            </a:pPr>
            <a:r>
              <a:rPr lang="en-US" sz="2400" b="1" dirty="0"/>
              <a:t>   Cumulative Percent</a:t>
            </a:r>
            <a:r>
              <a:rPr lang="en-US" sz="2400" dirty="0"/>
              <a:t> – how many cases fall below a</a:t>
            </a:r>
          </a:p>
          <a:p>
            <a:pPr eaLnBrk="1" hangingPunct="1"/>
            <a:r>
              <a:rPr lang="en-US" sz="2400" dirty="0"/>
              <a:t>                                          given value?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0995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0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0"/>
            <a:ext cx="7543800" cy="552450"/>
          </a:xfrm>
        </p:spPr>
        <p:txBody>
          <a:bodyPr>
            <a:normAutofit fontScale="90000"/>
          </a:bodyPr>
          <a:lstStyle/>
          <a:p>
            <a:r>
              <a:rPr lang="en-US" sz="3500" dirty="0"/>
              <a:t>Descriptive Statistics</a:t>
            </a:r>
          </a:p>
        </p:txBody>
      </p:sp>
      <p:sp>
        <p:nvSpPr>
          <p:cNvPr id="3430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524000"/>
            <a:ext cx="7696200" cy="1143000"/>
          </a:xfrm>
        </p:spPr>
        <p:txBody>
          <a:bodyPr>
            <a:normAutofit fontScale="92500" lnSpcReduction="20000"/>
          </a:bodyPr>
          <a:lstStyle/>
          <a:p>
            <a:pPr lvl="1">
              <a:lnSpc>
                <a:spcPct val="80000"/>
              </a:lnSpc>
            </a:pPr>
            <a:r>
              <a:rPr lang="en-US" dirty="0"/>
              <a:t>Example: Homogeneity of attributes – how much detail is too much?</a:t>
            </a:r>
          </a:p>
          <a:p>
            <a:pPr lvl="1">
              <a:lnSpc>
                <a:spcPct val="80000"/>
              </a:lnSpc>
            </a:pPr>
            <a:endParaRPr lang="en-US" dirty="0"/>
          </a:p>
          <a:p>
            <a:pPr lvl="4">
              <a:lnSpc>
                <a:spcPct val="80000"/>
              </a:lnSpc>
            </a:pPr>
            <a:r>
              <a:rPr lang="en-US" sz="2400" b="1" dirty="0"/>
              <a:t>TOO MUCH? (too many categories?)</a:t>
            </a:r>
          </a:p>
        </p:txBody>
      </p:sp>
      <p:pic>
        <p:nvPicPr>
          <p:cNvPr id="343045" name="Picture 5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990600" y="2819400"/>
            <a:ext cx="6781800" cy="2868612"/>
          </a:xfrm>
          <a:noFill/>
          <a:ln/>
        </p:spPr>
      </p:pic>
      <p:sp>
        <p:nvSpPr>
          <p:cNvPr id="343044" name="Text Box 4"/>
          <p:cNvSpPr txBox="1">
            <a:spLocks noChangeArrowheads="1"/>
          </p:cNvSpPr>
          <p:nvPr/>
        </p:nvSpPr>
        <p:spPr bwMode="auto">
          <a:xfrm>
            <a:off x="381000" y="4724400"/>
            <a:ext cx="8077200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lvl="1" eaLnBrk="1" hangingPunct="1"/>
            <a:endParaRPr lang="en-US" sz="2800"/>
          </a:p>
          <a:p>
            <a:pPr eaLnBrk="1" hangingPunct="1"/>
            <a:endParaRPr lang="en-US" sz="2800"/>
          </a:p>
          <a:p>
            <a:pPr eaLnBrk="1" hangingPunct="1"/>
            <a:endParaRPr lang="en-US" sz="2800"/>
          </a:p>
          <a:p>
            <a:pPr eaLnBrk="1" hangingPunct="1"/>
            <a:endParaRPr lang="en-US" sz="2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304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Descriptive Statistics</a:t>
            </a:r>
          </a:p>
        </p:txBody>
      </p:sp>
      <p:sp>
        <p:nvSpPr>
          <p:cNvPr id="34509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2600"/>
              <a:t>Too little?</a:t>
            </a:r>
          </a:p>
          <a:p>
            <a:pPr>
              <a:buFont typeface="Wingdings" pitchFamily="2" charset="2"/>
              <a:buNone/>
            </a:pPr>
            <a:endParaRPr lang="en-US" sz="2600"/>
          </a:p>
        </p:txBody>
      </p:sp>
      <p:pic>
        <p:nvPicPr>
          <p:cNvPr id="345093" name="Picture 5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381000" y="2514600"/>
            <a:ext cx="8763000" cy="2311400"/>
          </a:xfrm>
          <a:noFill/>
          <a:ln/>
        </p:spPr>
      </p:pic>
      <p:sp>
        <p:nvSpPr>
          <p:cNvPr id="345092" name="Rectangle 4"/>
          <p:cNvSpPr>
            <a:spLocks noChangeArrowheads="1"/>
          </p:cNvSpPr>
          <p:nvPr/>
        </p:nvSpPr>
        <p:spPr bwMode="auto">
          <a:xfrm>
            <a:off x="2286000" y="3040063"/>
            <a:ext cx="4572000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en-US" b="1">
              <a:latin typeface="System"/>
            </a:endParaRPr>
          </a:p>
          <a:p>
            <a:pPr eaLnBrk="1" hangingPunct="1">
              <a:spcBef>
                <a:spcPct val="50000"/>
              </a:spcBef>
            </a:pPr>
            <a:endParaRPr lang="en-US" b="1">
              <a:latin typeface="System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5091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Descriptive Statistics</a:t>
            </a:r>
          </a:p>
        </p:txBody>
      </p:sp>
      <p:sp>
        <p:nvSpPr>
          <p:cNvPr id="34713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2600"/>
              <a:t>Just right:</a:t>
            </a:r>
          </a:p>
        </p:txBody>
      </p:sp>
      <p:pic>
        <p:nvPicPr>
          <p:cNvPr id="347140" name="Picture 4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371600" y="2611438"/>
            <a:ext cx="6400800" cy="2301875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7139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31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838200"/>
            <a:ext cx="7543800" cy="982662"/>
          </a:xfrm>
        </p:spPr>
        <p:txBody>
          <a:bodyPr>
            <a:normAutofit/>
          </a:bodyPr>
          <a:lstStyle/>
          <a:p>
            <a:r>
              <a:rPr lang="en-US" sz="3500" dirty="0">
                <a:solidFill>
                  <a:srgbClr val="0000FF"/>
                </a:solidFill>
              </a:rPr>
              <a:t>Homework #1 (Group Assignment)</a:t>
            </a:r>
          </a:p>
        </p:txBody>
      </p:sp>
      <p:sp>
        <p:nvSpPr>
          <p:cNvPr id="4331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2057400"/>
            <a:ext cx="7391400" cy="20574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</a:pPr>
            <a:r>
              <a:rPr lang="en-US" sz="2600" dirty="0"/>
              <a:t>Groups of 2 to 3</a:t>
            </a:r>
          </a:p>
          <a:p>
            <a:pPr>
              <a:lnSpc>
                <a:spcPct val="80000"/>
              </a:lnSpc>
            </a:pPr>
            <a:r>
              <a:rPr lang="en-US" sz="2600" dirty="0"/>
              <a:t>Due next </a:t>
            </a:r>
            <a:r>
              <a:rPr lang="en-US" sz="2600" dirty="0" smtClean="0"/>
              <a:t>Wednesday (2/1)</a:t>
            </a:r>
            <a:endParaRPr lang="en-US" sz="2600" dirty="0"/>
          </a:p>
          <a:p>
            <a:pPr>
              <a:lnSpc>
                <a:spcPct val="80000"/>
              </a:lnSpc>
            </a:pPr>
            <a:r>
              <a:rPr lang="en-US" sz="2600" dirty="0"/>
              <a:t>Assignment has an SPSS component</a:t>
            </a:r>
          </a:p>
          <a:p>
            <a:pPr>
              <a:lnSpc>
                <a:spcPct val="80000"/>
              </a:lnSpc>
            </a:pPr>
            <a:r>
              <a:rPr lang="en-US" sz="2600" dirty="0"/>
              <a:t>Also involves searching for table of data on the </a:t>
            </a:r>
            <a:r>
              <a:rPr lang="en-US" sz="2600" dirty="0" smtClean="0"/>
              <a:t>Web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This will be the ONLY ASSIGNMENT where you turn in the same paper for a group</a:t>
            </a:r>
            <a:endParaRPr lang="en-US" sz="400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700" dirty="0"/>
              <a:t>			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3155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2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0"/>
            <a:ext cx="7543800" cy="898525"/>
          </a:xfrm>
        </p:spPr>
        <p:txBody>
          <a:bodyPr>
            <a:normAutofit/>
          </a:bodyPr>
          <a:lstStyle/>
          <a:p>
            <a:r>
              <a:rPr lang="en-US" sz="3500" dirty="0"/>
              <a:t>Interpreting Tables (Part B of HW)</a:t>
            </a:r>
          </a:p>
        </p:txBody>
      </p:sp>
      <p:sp>
        <p:nvSpPr>
          <p:cNvPr id="4352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lnSpc>
                <a:spcPct val="90000"/>
              </a:lnSpc>
            </a:pPr>
            <a:r>
              <a:rPr lang="en-US" sz="2600" dirty="0"/>
              <a:t>Locating tables</a:t>
            </a:r>
          </a:p>
          <a:p>
            <a:pPr marL="990600" lvl="1" indent="-646113">
              <a:lnSpc>
                <a:spcPct val="90000"/>
              </a:lnSpc>
            </a:pPr>
            <a:r>
              <a:rPr lang="en-US" sz="2200" dirty="0">
                <a:hlinkClick r:id="rId3"/>
              </a:rPr>
              <a:t>Sourcebook of Criminal Justice Statistics</a:t>
            </a:r>
            <a:endParaRPr lang="en-US" sz="2200" dirty="0"/>
          </a:p>
          <a:p>
            <a:pPr marL="990600" lvl="1" indent="-646113">
              <a:lnSpc>
                <a:spcPct val="90000"/>
              </a:lnSpc>
            </a:pPr>
            <a:r>
              <a:rPr lang="en-US" sz="2200" dirty="0">
                <a:hlinkClick r:id="rId4"/>
              </a:rPr>
              <a:t>“Minnesota Milestones” Page</a:t>
            </a:r>
            <a:endParaRPr lang="en-US" sz="2200" dirty="0"/>
          </a:p>
          <a:p>
            <a:pPr marL="609600" indent="-609600">
              <a:lnSpc>
                <a:spcPct val="90000"/>
              </a:lnSpc>
            </a:pPr>
            <a:r>
              <a:rPr lang="en-US" sz="2600" dirty="0"/>
              <a:t>Addressing questions the HW asks</a:t>
            </a:r>
          </a:p>
          <a:p>
            <a:pPr marL="990600" lvl="1" indent="-646113">
              <a:lnSpc>
                <a:spcPct val="90000"/>
              </a:lnSpc>
              <a:buFontTx/>
              <a:buAutoNum type="arabicPeriod"/>
            </a:pPr>
            <a:r>
              <a:rPr lang="en-US" sz="2200" dirty="0"/>
              <a:t>Contents of table: </a:t>
            </a:r>
          </a:p>
          <a:p>
            <a:pPr marL="1371600" lvl="2" indent="-677863">
              <a:lnSpc>
                <a:spcPct val="90000"/>
              </a:lnSpc>
              <a:buFontTx/>
              <a:buChar char="–"/>
            </a:pPr>
            <a:r>
              <a:rPr lang="en-US" sz="2100" dirty="0"/>
              <a:t>Who collected data? What population does it represent? How many cases is the table based on?</a:t>
            </a:r>
          </a:p>
          <a:p>
            <a:pPr marL="990600" lvl="1" indent="-646113">
              <a:lnSpc>
                <a:spcPct val="90000"/>
              </a:lnSpc>
              <a:buFontTx/>
              <a:buAutoNum type="arabicPeriod"/>
            </a:pPr>
            <a:r>
              <a:rPr lang="en-US" sz="2200" dirty="0"/>
              <a:t>Who might be interested in this information? What relevance might it have to policy?</a:t>
            </a:r>
          </a:p>
          <a:p>
            <a:pPr marL="990600" lvl="1" indent="-646113">
              <a:lnSpc>
                <a:spcPct val="90000"/>
              </a:lnSpc>
              <a:buFontTx/>
              <a:buAutoNum type="arabicPeriod"/>
            </a:pPr>
            <a:r>
              <a:rPr lang="en-US" sz="2200" dirty="0"/>
              <a:t>Description of variables: Name each variable &amp; its level of measurement.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520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725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8229600" cy="1143000"/>
          </a:xfrm>
        </p:spPr>
        <p:txBody>
          <a:bodyPr/>
          <a:lstStyle/>
          <a:p>
            <a:r>
              <a:rPr lang="en-US" sz="3000" dirty="0"/>
              <a:t>SPSS (for Part C of HW)</a:t>
            </a:r>
          </a:p>
        </p:txBody>
      </p:sp>
      <p:sp>
        <p:nvSpPr>
          <p:cNvPr id="437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54563"/>
          </a:xfrm>
        </p:spPr>
        <p:txBody>
          <a:bodyPr/>
          <a:lstStyle/>
          <a:p>
            <a:r>
              <a:rPr lang="en-US" dirty="0"/>
              <a:t>Obtain copy of the </a:t>
            </a:r>
            <a:r>
              <a:rPr lang="en-US" dirty="0" smtClean="0"/>
              <a:t>2010 </a:t>
            </a:r>
            <a:r>
              <a:rPr lang="en-US" dirty="0"/>
              <a:t>GSS data set in SPSS format…</a:t>
            </a:r>
          </a:p>
          <a:p>
            <a:pPr lvl="2"/>
            <a:r>
              <a:rPr lang="en-US" dirty="0"/>
              <a:t>Go to:  </a:t>
            </a:r>
          </a:p>
          <a:p>
            <a:pPr lvl="3"/>
            <a:r>
              <a:rPr lang="en-US" dirty="0">
                <a:hlinkClick r:id="rId3"/>
              </a:rPr>
              <a:t>Soc 3155 Homepage</a:t>
            </a:r>
            <a:endParaRPr lang="en-US" dirty="0"/>
          </a:p>
          <a:p>
            <a:pPr lvl="1"/>
            <a:r>
              <a:rPr lang="en-US" dirty="0"/>
              <a:t>Edit </a:t>
            </a:r>
            <a:r>
              <a:rPr lang="en-US" dirty="0">
                <a:sym typeface="Wingdings" pitchFamily="2" charset="2"/>
              </a:rPr>
              <a:t> Options  click on “Display Names” &amp; “Alphabetical”</a:t>
            </a:r>
            <a:endParaRPr lang="en-US" dirty="0"/>
          </a:p>
          <a:p>
            <a:r>
              <a:rPr lang="en-US" dirty="0"/>
              <a:t>SPSS </a:t>
            </a:r>
            <a:r>
              <a:rPr lang="en-US" dirty="0" smtClean="0"/>
              <a:t>procedures </a:t>
            </a:r>
            <a:r>
              <a:rPr lang="en-US" dirty="0"/>
              <a:t>we’re covering today:</a:t>
            </a:r>
          </a:p>
          <a:p>
            <a:pPr lvl="1"/>
            <a:r>
              <a:rPr lang="en-US" dirty="0"/>
              <a:t>Running a frequency (getting a frequency distribution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Recoding a variable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2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7251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Recoding 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From class survey </a:t>
            </a:r>
            <a:r>
              <a:rPr lang="en-US" dirty="0" smtClean="0"/>
              <a:t>data (off web site)</a:t>
            </a:r>
            <a:endParaRPr lang="en-US" dirty="0" smtClean="0"/>
          </a:p>
          <a:p>
            <a:pPr lvl="1"/>
            <a:r>
              <a:rPr lang="en-US" dirty="0" smtClean="0"/>
              <a:t>From the “</a:t>
            </a:r>
            <a:r>
              <a:rPr lang="en-US" dirty="0" err="1" smtClean="0"/>
              <a:t>nfl</a:t>
            </a:r>
            <a:r>
              <a:rPr lang="en-US" dirty="0" smtClean="0"/>
              <a:t>” variable, create the variable “packer”</a:t>
            </a:r>
          </a:p>
          <a:p>
            <a:pPr lvl="2"/>
            <a:r>
              <a:rPr lang="en-US" dirty="0" smtClean="0"/>
              <a:t>Variable label = whether or not a person is a packer fan</a:t>
            </a:r>
          </a:p>
          <a:p>
            <a:pPr lvl="2"/>
            <a:r>
              <a:rPr lang="en-US" dirty="0" smtClean="0"/>
              <a:t>Values:</a:t>
            </a:r>
          </a:p>
          <a:p>
            <a:pPr lvl="3"/>
            <a:r>
              <a:rPr lang="en-US" dirty="0" smtClean="0"/>
              <a:t>1 = Yes</a:t>
            </a:r>
          </a:p>
          <a:p>
            <a:pPr lvl="3"/>
            <a:r>
              <a:rPr lang="en-US" dirty="0" smtClean="0"/>
              <a:t>0 = No</a:t>
            </a:r>
          </a:p>
          <a:p>
            <a:pPr lvl="1"/>
            <a:r>
              <a:rPr lang="en-US" dirty="0" smtClean="0"/>
              <a:t>From the “sibs” variable create the variable “large </a:t>
            </a:r>
            <a:r>
              <a:rPr lang="en-US" dirty="0" err="1" smtClean="0"/>
              <a:t>fam</a:t>
            </a:r>
            <a:r>
              <a:rPr lang="en-US" dirty="0" smtClean="0"/>
              <a:t>” </a:t>
            </a:r>
          </a:p>
          <a:p>
            <a:pPr lvl="2"/>
            <a:r>
              <a:rPr lang="en-US" dirty="0" smtClean="0"/>
              <a:t>Variable label = whether or not a person has large family (3 or more siblings)</a:t>
            </a:r>
          </a:p>
          <a:p>
            <a:pPr lvl="2"/>
            <a:r>
              <a:rPr lang="en-US" dirty="0" smtClean="0"/>
              <a:t>Values</a:t>
            </a:r>
          </a:p>
          <a:p>
            <a:pPr lvl="3"/>
            <a:r>
              <a:rPr lang="en-US" dirty="0" smtClean="0"/>
              <a:t>1 = Yes</a:t>
            </a:r>
          </a:p>
          <a:p>
            <a:pPr lvl="3"/>
            <a:r>
              <a:rPr lang="en-US" dirty="0" smtClean="0"/>
              <a:t>0 = No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Levels of Measurement </a:t>
            </a:r>
          </a:p>
          <a:p>
            <a:pPr lvl="1"/>
            <a:r>
              <a:rPr lang="en-US" dirty="0" smtClean="0"/>
              <a:t>Nominal</a:t>
            </a:r>
          </a:p>
          <a:p>
            <a:pPr lvl="2"/>
            <a:r>
              <a:rPr lang="en-US" dirty="0" smtClean="0"/>
              <a:t>Only ME&amp;E (categories cannot be ordered) </a:t>
            </a:r>
          </a:p>
          <a:p>
            <a:pPr lvl="2"/>
            <a:r>
              <a:rPr lang="en-US" dirty="0" smtClean="0"/>
              <a:t>Sex, type of religion, city of residence, etc. </a:t>
            </a:r>
          </a:p>
          <a:p>
            <a:pPr lvl="1"/>
            <a:r>
              <a:rPr lang="en-US" dirty="0" smtClean="0"/>
              <a:t>Ordinal</a:t>
            </a:r>
          </a:p>
          <a:p>
            <a:pPr lvl="2"/>
            <a:r>
              <a:rPr lang="en-US" dirty="0" smtClean="0"/>
              <a:t>Ability to rank categories (attributes)</a:t>
            </a:r>
          </a:p>
          <a:p>
            <a:pPr lvl="2"/>
            <a:r>
              <a:rPr lang="en-US" dirty="0" smtClean="0"/>
              <a:t>Anything using </a:t>
            </a:r>
            <a:r>
              <a:rPr lang="en-US" dirty="0" err="1" smtClean="0"/>
              <a:t>Likert</a:t>
            </a:r>
            <a:r>
              <a:rPr lang="en-US" dirty="0" smtClean="0"/>
              <a:t> type questions (e.g., </a:t>
            </a:r>
            <a:r>
              <a:rPr lang="en-US" dirty="0" err="1" smtClean="0"/>
              <a:t>sa</a:t>
            </a:r>
            <a:r>
              <a:rPr lang="en-US" dirty="0" smtClean="0"/>
              <a:t>, a, d, </a:t>
            </a:r>
            <a:r>
              <a:rPr lang="en-US" dirty="0" err="1" smtClean="0"/>
              <a:t>sd</a:t>
            </a:r>
            <a:r>
              <a:rPr lang="en-US" dirty="0" smtClean="0"/>
              <a:t>) </a:t>
            </a:r>
          </a:p>
          <a:p>
            <a:pPr lvl="1"/>
            <a:r>
              <a:rPr lang="en-US" dirty="0" smtClean="0"/>
              <a:t>Interval/ratio</a:t>
            </a:r>
          </a:p>
          <a:p>
            <a:pPr lvl="2"/>
            <a:r>
              <a:rPr lang="en-US" dirty="0" smtClean="0"/>
              <a:t>Equal distance between categories of variable </a:t>
            </a:r>
          </a:p>
          <a:p>
            <a:pPr lvl="2"/>
            <a:r>
              <a:rPr lang="en-US" dirty="0" smtClean="0"/>
              <a:t>Age in years, months living in current house, number of siblings, population of Duluth…</a:t>
            </a:r>
          </a:p>
          <a:p>
            <a:pPr lvl="2"/>
            <a:r>
              <a:rPr lang="en-US" dirty="0" smtClean="0"/>
              <a:t>This level permits all mathematical operations (e.g., someone who is 34 is twice as old as one 17)</a:t>
            </a:r>
          </a:p>
          <a:p>
            <a:pPr lvl="2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3 Levels of Measurement</a:t>
            </a:r>
          </a:p>
        </p:txBody>
      </p:sp>
      <p:graphicFrame>
        <p:nvGraphicFramePr>
          <p:cNvPr id="210985" name="Group 41"/>
          <p:cNvGraphicFramePr>
            <a:graphicFrameLocks noGrp="1"/>
          </p:cNvGraphicFramePr>
          <p:nvPr>
            <p:ph sz="half" idx="2"/>
          </p:nvPr>
        </p:nvGraphicFramePr>
        <p:xfrm>
          <a:off x="152400" y="2286000"/>
          <a:ext cx="8305800" cy="3639312"/>
        </p:xfrm>
        <a:graphic>
          <a:graphicData uri="http://schemas.openxmlformats.org/drawingml/2006/table">
            <a:tbl>
              <a:tblPr/>
              <a:tblGrid>
                <a:gridCol w="1981200"/>
                <a:gridCol w="2438400"/>
                <a:gridCol w="1847850"/>
                <a:gridCol w="2038350"/>
              </a:tblGrid>
              <a:tr h="876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Classification: </a:t>
                      </a:r>
                      <a:r>
                        <a:rPr kumimoji="0" lang="en-US" sz="17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Exclusive/Exhaustive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Rank Order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Equal Interval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14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NOMINAL</a:t>
                      </a:r>
                    </a:p>
                  </a:txBody>
                  <a:tcPr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76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ORDINAL</a:t>
                      </a:r>
                    </a:p>
                  </a:txBody>
                  <a:tcPr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76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INTERVAL-RATIO</a:t>
                      </a:r>
                    </a:p>
                  </a:txBody>
                  <a:tcPr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0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Class Assignment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541520"/>
          </a:xfrm>
        </p:spPr>
        <p:txBody>
          <a:bodyPr>
            <a:normAutofit/>
          </a:bodyPr>
          <a:lstStyle/>
          <a:p>
            <a:r>
              <a:rPr lang="en-US" dirty="0" smtClean="0"/>
              <a:t>Bust into groups: 2-3 per group</a:t>
            </a:r>
          </a:p>
          <a:p>
            <a:r>
              <a:rPr lang="en-US" dirty="0" smtClean="0"/>
              <a:t>Put names on top of assignment and write legibly </a:t>
            </a:r>
          </a:p>
          <a:p>
            <a:r>
              <a:rPr lang="en-US" sz="2800" dirty="0" smtClean="0"/>
              <a:t>Develop Six Survey items that could be included as part of general survey of UMD students.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Must include 2 examples of each type of variable:</a:t>
            </a:r>
          </a:p>
          <a:p>
            <a:pPr lvl="2">
              <a:lnSpc>
                <a:spcPct val="80000"/>
              </a:lnSpc>
            </a:pPr>
            <a:r>
              <a:rPr lang="en-US" sz="1800" dirty="0" smtClean="0"/>
              <a:t>Nominal (NOT gender or race/ethnicity)</a:t>
            </a:r>
          </a:p>
          <a:p>
            <a:pPr lvl="2">
              <a:lnSpc>
                <a:spcPct val="80000"/>
              </a:lnSpc>
            </a:pPr>
            <a:r>
              <a:rPr lang="en-US" sz="1800" dirty="0" smtClean="0"/>
              <a:t>Ordinal</a:t>
            </a:r>
          </a:p>
          <a:p>
            <a:pPr lvl="2">
              <a:lnSpc>
                <a:spcPct val="80000"/>
              </a:lnSpc>
            </a:pPr>
            <a:r>
              <a:rPr lang="en-US" sz="1800" dirty="0" smtClean="0"/>
              <a:t>Interval - Ratio (NOT age)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Make sure to include all attributes of each</a:t>
            </a:r>
          </a:p>
          <a:p>
            <a:pPr lvl="2">
              <a:lnSpc>
                <a:spcPct val="80000"/>
              </a:lnSpc>
            </a:pPr>
            <a:r>
              <a:rPr lang="en-US" sz="2000" dirty="0" smtClean="0"/>
              <a:t>Remember: Mutually exclusive &amp; exhaustive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III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Types of Statistics</a:t>
            </a:r>
          </a:p>
          <a:p>
            <a:pPr lvl="1"/>
            <a:r>
              <a:rPr lang="en-US" dirty="0" smtClean="0"/>
              <a:t>Descriptive Statistics </a:t>
            </a:r>
          </a:p>
          <a:p>
            <a:pPr lvl="2"/>
            <a:r>
              <a:rPr lang="en-US" dirty="0" smtClean="0"/>
              <a:t>Data reduction (Univariate)</a:t>
            </a:r>
          </a:p>
          <a:p>
            <a:pPr lvl="2"/>
            <a:r>
              <a:rPr lang="en-US" dirty="0" smtClean="0"/>
              <a:t>Measures of Association (Bivariate) </a:t>
            </a:r>
          </a:p>
          <a:p>
            <a:pPr lvl="2"/>
            <a:endParaRPr lang="en-US" dirty="0"/>
          </a:p>
          <a:p>
            <a:pPr lvl="1"/>
            <a:r>
              <a:rPr lang="en-US" dirty="0" smtClean="0"/>
              <a:t>Inferential Statistics </a:t>
            </a:r>
          </a:p>
          <a:p>
            <a:pPr lvl="2"/>
            <a:r>
              <a:rPr lang="en-US" dirty="0" smtClean="0"/>
              <a:t>Are relationships found in </a:t>
            </a:r>
            <a:r>
              <a:rPr lang="en-US" i="1" dirty="0" smtClean="0"/>
              <a:t>sample</a:t>
            </a:r>
            <a:r>
              <a:rPr lang="en-US" dirty="0" smtClean="0"/>
              <a:t> likely true in </a:t>
            </a:r>
            <a:r>
              <a:rPr lang="en-US" i="1" dirty="0" smtClean="0"/>
              <a:t>population</a:t>
            </a:r>
            <a:r>
              <a:rPr lang="en-US" dirty="0" smtClean="0"/>
              <a:t>?</a:t>
            </a:r>
          </a:p>
          <a:p>
            <a:pPr lvl="2"/>
            <a:r>
              <a:rPr lang="en-US" dirty="0" smtClean="0"/>
              <a:t>Trick is finding correct statistic for particular data (level of measurement issues)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Descriptive Statistics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All about data reduction and simplification </a:t>
            </a:r>
          </a:p>
          <a:p>
            <a:pPr lvl="2"/>
            <a:r>
              <a:rPr lang="en-US" dirty="0" smtClean="0"/>
              <a:t>Organizing, graphing, describing…quantitative information</a:t>
            </a:r>
          </a:p>
          <a:p>
            <a:r>
              <a:rPr lang="en-US" dirty="0" smtClean="0"/>
              <a:t>Researchers often use descriptive statistics to describe sample prior to more complex statistics </a:t>
            </a:r>
          </a:p>
          <a:p>
            <a:pPr lvl="1"/>
            <a:r>
              <a:rPr lang="en-US" dirty="0" smtClean="0"/>
              <a:t>Proportions/percentages</a:t>
            </a:r>
          </a:p>
          <a:p>
            <a:pPr lvl="1"/>
            <a:r>
              <a:rPr lang="en-US" dirty="0" smtClean="0"/>
              <a:t>Ratios and Rates</a:t>
            </a:r>
          </a:p>
          <a:p>
            <a:pPr lvl="1"/>
            <a:r>
              <a:rPr lang="en-US" dirty="0" smtClean="0"/>
              <a:t>Percentage change</a:t>
            </a:r>
          </a:p>
          <a:p>
            <a:pPr lvl="1"/>
            <a:r>
              <a:rPr lang="en-US" dirty="0" smtClean="0"/>
              <a:t>Frequency distributions </a:t>
            </a:r>
          </a:p>
          <a:p>
            <a:pPr lvl="1"/>
            <a:r>
              <a:rPr lang="en-US" dirty="0" smtClean="0"/>
              <a:t>Cumulative frequency/percentage </a:t>
            </a:r>
          </a:p>
          <a:p>
            <a:pPr lvl="1"/>
            <a:r>
              <a:rPr lang="en-US" dirty="0" smtClean="0"/>
              <a:t>Charts/Graphs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Data Reduction</a:t>
            </a:r>
          </a:p>
        </p:txBody>
      </p:sp>
      <p:sp>
        <p:nvSpPr>
          <p:cNvPr id="2170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Unavoidably:  Information is </a:t>
            </a:r>
            <a:r>
              <a:rPr lang="en-US" b="1" u="sng" dirty="0" smtClean="0"/>
              <a:t>lost</a:t>
            </a:r>
            <a:endParaRPr lang="en-US" b="1" u="sng" dirty="0"/>
          </a:p>
          <a:p>
            <a:pPr lvl="2"/>
            <a:r>
              <a:rPr lang="en-US" dirty="0"/>
              <a:t>Example: Study of textbooks</a:t>
            </a:r>
          </a:p>
          <a:p>
            <a:pPr lvl="3"/>
            <a:r>
              <a:rPr lang="en-US" dirty="0"/>
              <a:t>2 hypotheses:</a:t>
            </a:r>
          </a:p>
          <a:p>
            <a:pPr lvl="4"/>
            <a:r>
              <a:rPr lang="en-US" dirty="0"/>
              <a:t>Textbook prices are rising faster than inflation.</a:t>
            </a:r>
          </a:p>
          <a:p>
            <a:pPr lvl="4"/>
            <a:r>
              <a:rPr lang="en-US" dirty="0"/>
              <a:t>Textbooks are getting bigger (&amp; heavier!) with time</a:t>
            </a:r>
          </a:p>
          <a:p>
            <a:pPr lvl="2">
              <a:buFont typeface="Wingdings" pitchFamily="2" charset="2"/>
              <a:buNone/>
            </a:pPr>
            <a:endParaRPr lang="en-US" dirty="0"/>
          </a:p>
          <a:p>
            <a:r>
              <a:rPr lang="en-US" dirty="0" smtClean="0"/>
              <a:t>Still, useful </a:t>
            </a:r>
            <a:r>
              <a:rPr lang="en-US" dirty="0"/>
              <a:t>&amp; necessary: </a:t>
            </a:r>
          </a:p>
          <a:p>
            <a:pPr lvl="2"/>
            <a:r>
              <a:rPr lang="en-US" dirty="0"/>
              <a:t>To make sense of data &amp; </a:t>
            </a:r>
          </a:p>
          <a:p>
            <a:pPr lvl="2"/>
            <a:r>
              <a:rPr lang="en-US" dirty="0"/>
              <a:t>To answer questions/test hypotheses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7091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Descriptive Statistics</a:t>
            </a:r>
          </a:p>
        </p:txBody>
      </p:sp>
      <p:sp>
        <p:nvSpPr>
          <p:cNvPr id="31437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19200"/>
            <a:ext cx="8229600" cy="5410200"/>
          </a:xfrm>
        </p:spPr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Percentages </a:t>
            </a:r>
            <a:r>
              <a:rPr lang="en-US" dirty="0"/>
              <a:t>&amp; proportions:</a:t>
            </a:r>
          </a:p>
          <a:p>
            <a:pPr lvl="2"/>
            <a:r>
              <a:rPr lang="en-US" dirty="0"/>
              <a:t>Most common ways to standardize raw data</a:t>
            </a:r>
          </a:p>
          <a:p>
            <a:pPr lvl="3"/>
            <a:r>
              <a:rPr lang="en-US" dirty="0"/>
              <a:t>Provide a frame of reference for reporting results</a:t>
            </a:r>
          </a:p>
          <a:p>
            <a:pPr lvl="3"/>
            <a:r>
              <a:rPr lang="en-US" dirty="0"/>
              <a:t>Easier to read than </a:t>
            </a:r>
            <a:r>
              <a:rPr lang="en-US" dirty="0" smtClean="0"/>
              <a:t>frequencies</a:t>
            </a:r>
          </a:p>
          <a:p>
            <a:pPr lvl="3"/>
            <a:endParaRPr lang="en-US" dirty="0"/>
          </a:p>
          <a:p>
            <a:r>
              <a:rPr lang="en-US" dirty="0" smtClean="0"/>
              <a:t>Formulas</a:t>
            </a:r>
          </a:p>
          <a:p>
            <a:pPr lvl="1"/>
            <a:r>
              <a:rPr lang="en-US" dirty="0" smtClean="0"/>
              <a:t>Proportion(p) = (</a:t>
            </a:r>
            <a:r>
              <a:rPr lang="en-US" i="1" dirty="0" smtClean="0"/>
              <a:t>f/N)</a:t>
            </a:r>
          </a:p>
          <a:p>
            <a:pPr lvl="1"/>
            <a:r>
              <a:rPr lang="en-US" dirty="0" smtClean="0"/>
              <a:t>Percentage (%) = (</a:t>
            </a:r>
            <a:r>
              <a:rPr lang="en-US" i="1" dirty="0" smtClean="0"/>
              <a:t>f/</a:t>
            </a:r>
            <a:r>
              <a:rPr lang="en-US" dirty="0" smtClean="0"/>
              <a:t>N) x 100</a:t>
            </a:r>
            <a:endParaRPr lang="en-US" dirty="0"/>
          </a:p>
          <a:p>
            <a:pPr lvl="2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3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3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3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3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4371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893</TotalTime>
  <Words>1375</Words>
  <Application>Microsoft Office PowerPoint</Application>
  <PresentationFormat>On-screen Show (4:3)</PresentationFormat>
  <Paragraphs>336</Paragraphs>
  <Slides>27</Slides>
  <Notes>21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Flow</vt:lpstr>
      <vt:lpstr>Soc 3155 </vt:lpstr>
      <vt:lpstr>Review I</vt:lpstr>
      <vt:lpstr>Review II</vt:lpstr>
      <vt:lpstr>3 Levels of Measurement</vt:lpstr>
      <vt:lpstr>In Class Assignment</vt:lpstr>
      <vt:lpstr>Review III</vt:lpstr>
      <vt:lpstr>Basic Descriptive Statistics </vt:lpstr>
      <vt:lpstr>Data Reduction</vt:lpstr>
      <vt:lpstr>Descriptive Statistics</vt:lpstr>
      <vt:lpstr>Descriptive Statistics</vt:lpstr>
      <vt:lpstr>Descriptive Statistics</vt:lpstr>
      <vt:lpstr>PowerPoint Presentation</vt:lpstr>
      <vt:lpstr>PowerPoint Presentation</vt:lpstr>
      <vt:lpstr>Descriptive Statistics</vt:lpstr>
      <vt:lpstr>Descriptive Statistics</vt:lpstr>
      <vt:lpstr>PowerPoint Presentation</vt:lpstr>
      <vt:lpstr>Making Your Argument w/Stats…</vt:lpstr>
      <vt:lpstr>Descriptive Statistics</vt:lpstr>
      <vt:lpstr>Descriptive Statistics</vt:lpstr>
      <vt:lpstr>PowerPoint Presentation</vt:lpstr>
      <vt:lpstr>Descriptive Statistics</vt:lpstr>
      <vt:lpstr>Descriptive Statistics</vt:lpstr>
      <vt:lpstr>Descriptive Statistics</vt:lpstr>
      <vt:lpstr>Homework #1 (Group Assignment)</vt:lpstr>
      <vt:lpstr>Interpreting Tables (Part B of HW)</vt:lpstr>
      <vt:lpstr>SPSS (for Part C of HW)</vt:lpstr>
      <vt:lpstr>Recoding Exercise</vt:lpstr>
    </vt:vector>
  </TitlesOfParts>
  <Company>University of Minnesota Duluth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 3155</dc:title>
  <dc:creator>Jeff Maahs</dc:creator>
  <cp:lastModifiedBy>Jeffrey R Maahs</cp:lastModifiedBy>
  <cp:revision>59</cp:revision>
  <dcterms:created xsi:type="dcterms:W3CDTF">2009-01-25T20:59:22Z</dcterms:created>
  <dcterms:modified xsi:type="dcterms:W3CDTF">2012-01-20T17:34:19Z</dcterms:modified>
</cp:coreProperties>
</file>